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1" r:id="rId3"/>
    <p:sldId id="333" r:id="rId4"/>
    <p:sldId id="334" r:id="rId5"/>
    <p:sldId id="335" r:id="rId6"/>
    <p:sldId id="336" r:id="rId7"/>
    <p:sldId id="338" r:id="rId8"/>
    <p:sldId id="337" r:id="rId9"/>
    <p:sldId id="339" r:id="rId10"/>
    <p:sldId id="340" r:id="rId11"/>
    <p:sldId id="341" r:id="rId12"/>
    <p:sldId id="342" r:id="rId13"/>
    <p:sldId id="343" r:id="rId14"/>
    <p:sldId id="347" r:id="rId15"/>
    <p:sldId id="344" r:id="rId16"/>
    <p:sldId id="345" r:id="rId17"/>
    <p:sldId id="346" r:id="rId18"/>
    <p:sldId id="348" r:id="rId19"/>
    <p:sldId id="349" r:id="rId20"/>
    <p:sldId id="350" r:id="rId21"/>
    <p:sldId id="351" r:id="rId22"/>
    <p:sldId id="352" r:id="rId23"/>
    <p:sldId id="353" r:id="rId24"/>
    <p:sldId id="359" r:id="rId25"/>
    <p:sldId id="354" r:id="rId26"/>
    <p:sldId id="355" r:id="rId27"/>
    <p:sldId id="369" r:id="rId28"/>
    <p:sldId id="360" r:id="rId29"/>
    <p:sldId id="368" r:id="rId30"/>
    <p:sldId id="361" r:id="rId31"/>
    <p:sldId id="370" r:id="rId32"/>
    <p:sldId id="362" r:id="rId33"/>
    <p:sldId id="363" r:id="rId34"/>
    <p:sldId id="364" r:id="rId35"/>
    <p:sldId id="371" r:id="rId36"/>
    <p:sldId id="365" r:id="rId37"/>
    <p:sldId id="366" r:id="rId38"/>
    <p:sldId id="372" r:id="rId39"/>
    <p:sldId id="367" r:id="rId40"/>
    <p:sldId id="373" r:id="rId41"/>
    <p:sldId id="374" r:id="rId42"/>
    <p:sldId id="380" r:id="rId43"/>
    <p:sldId id="375" r:id="rId44"/>
    <p:sldId id="381" r:id="rId45"/>
    <p:sldId id="376" r:id="rId46"/>
    <p:sldId id="382" r:id="rId47"/>
    <p:sldId id="377" r:id="rId48"/>
    <p:sldId id="383" r:id="rId49"/>
    <p:sldId id="384" r:id="rId50"/>
    <p:sldId id="320" r:id="rId51"/>
  </p:sldIdLst>
  <p:sldSz cx="18288000" cy="10287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Times New Roman" panose="02020603050405020304" pitchFamily="18" charset="0"/>
      <p:regular r:id="rId56"/>
    </p:embeddedFont>
    <p:embeddedFont>
      <p:font typeface="標楷體" panose="03000509000000000000" pitchFamily="65" charset="-12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AF5"/>
    <a:srgbClr val="93E3FF"/>
    <a:srgbClr val="4BD0FF"/>
    <a:srgbClr val="64A9F6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>
        <p:scale>
          <a:sx n="75" d="100"/>
          <a:sy n="75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課程以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為主，並以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then.catch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比較簡潔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sqlite3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DA6C55-606D-4503-84AA-E44DFB93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003516"/>
            <a:ext cx="11712268" cy="32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DDCAFE-FD84-43B4-ABB6-57921519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12" y="7277100"/>
            <a:ext cx="61912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A83E7D-8B07-4C9F-A011-D1366A0AF508}"/>
              </a:ext>
            </a:extLst>
          </p:cNvPr>
          <p:cNvSpPr txBox="1"/>
          <p:nvPr/>
        </p:nvSpPr>
        <p:spPr>
          <a:xfrm>
            <a:off x="13833935" y="9658290"/>
            <a:ext cx="3006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vscode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可以安裝的套件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65196A-24AB-4956-A33A-370D80D4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407" y="7277100"/>
            <a:ext cx="7070683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建立連線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關閉資料庫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0D3D55-951E-4A9E-85F6-B3FEBCCB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" y="4906125"/>
            <a:ext cx="10671739" cy="5266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82F252-F243-45CF-8909-B04F5DB65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4453" y="4906126"/>
            <a:ext cx="7280264" cy="52665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DC0E2F-6B5F-4B81-8411-28EE1A081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28167"/>
            <a:ext cx="11515317" cy="44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108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建立資料表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D6355-DBA8-4741-A68C-88FD061D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66126"/>
            <a:ext cx="11136439" cy="55967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5B2CCC-29B6-435D-A2B7-C6BE30CF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2366126"/>
            <a:ext cx="4388085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9742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1CF012-D515-4F94-BDB9-FDCEE103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2" y="2216500"/>
            <a:ext cx="12184658" cy="44418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483AEB-0132-45AE-B35C-CCA76009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216500"/>
            <a:ext cx="4345223" cy="275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9742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483AEB-0132-45AE-B35C-CCA76009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134" y="2203800"/>
            <a:ext cx="4345223" cy="275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C0BEA7-7A85-4AEA-B448-5426849C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1" y="2203800"/>
            <a:ext cx="11910627" cy="72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82F979-E3A8-4798-96A9-1DAC49B5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04226"/>
            <a:ext cx="11303520" cy="51014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4B6870-437A-48A0-8382-4522ED8A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096" y="7882774"/>
            <a:ext cx="7571304" cy="2293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23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2AA90E-2EF7-473C-90D7-34F8B1DF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391526"/>
            <a:ext cx="14352303" cy="54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8CDF08-09E2-40EE-81B6-08CD0326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391526"/>
            <a:ext cx="13870174" cy="50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724377-E80D-4F29-8293-2AFA6724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476500"/>
            <a:ext cx="1392620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Object-Relational Mapping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，物件關聯映射）是一種技術。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Ruby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）中操作關聯數據庫（如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將數據庫中的表映射為編程語言中的對象，將行映射為屬性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通過操作對象，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自動生成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查詢語句，從而讀寫數據庫。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好處：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通過操作對象，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自動生成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查詢語句，從而讀寫數據庫。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支持多種數據庫系統，切換數據庫時幾乎不需要更改代碼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操作對象更符合編程思維，代碼更直觀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145693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~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如果都用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vue+node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去寫範例，真的會寫不完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為主，而前端就採用模板引擎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(EJS)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是一種簡單、靈活的模板引擎，允許你在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文件中嵌入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的語法，因此對有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基礎的學生非常友好。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允許你將靜態頁面轉換為動態頁面，通過插入變量和執行邏輯生成動態內容。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在安裝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設置模板引擎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app.js)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("view engine", 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");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設置模板引擎為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("views",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path.join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(__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dirname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"views"));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設置模板文件目錄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</p:spTree>
    <p:extLst>
      <p:ext uri="{BB962C8B-B14F-4D97-AF65-F5344CB8AC3E}">
        <p14:creationId xmlns:p14="http://schemas.microsoft.com/office/powerpoint/2010/main" val="146698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是一個功能強大的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，支持主流關聯數據庫（如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MariaDB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async/await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來處理非同步操作，這樣可以使程式碼更簡潔且易於閱讀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createdAt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updatedAt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自動添加的時間戳字段，這是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的一個內建特性，用於記錄每條數據的創建時間和更新時間。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80176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初始化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：設置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Sequelize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數據庫的連接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9008EF-513F-48DA-BB82-01DDB9F0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66616"/>
            <a:ext cx="10583064" cy="4810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5B3C-3904-4152-802A-8EDABF12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83" y="2466616"/>
            <a:ext cx="7219406" cy="40484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807216-4B93-4AED-B9BC-36521E00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5183" y="6684053"/>
            <a:ext cx="4639526" cy="204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03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進一步定義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C6A039-893D-40D1-B30B-CFFFD734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67726"/>
            <a:ext cx="8366795" cy="72173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95F8F4-A6AD-4677-B781-3C5612A1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467726"/>
            <a:ext cx="9475137" cy="45045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D1C77C-3A33-4E64-B8F7-443B3B69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29737"/>
            <a:ext cx="6201270" cy="1899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82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2103E5-E079-48BE-98E5-3168D962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391526"/>
            <a:ext cx="11048581" cy="47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C96758-8524-4F3B-BB60-8370668E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2297663"/>
            <a:ext cx="12159357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0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E1B42-20F9-485D-882C-FBCD9801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23062"/>
            <a:ext cx="12391435" cy="39634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23523-1BB0-4E4F-A5FD-8B901E17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2323062"/>
            <a:ext cx="3810000" cy="2184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09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949DA7-E987-476A-BC3B-E24BC62E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1" y="2361826"/>
            <a:ext cx="12252463" cy="37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資料庫，專為大規模數據儲存設計。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採用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JSON/BSON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格式來存儲數據，支持動態結構，無需預定義資料表架構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(Schema-less)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。支持水平擴展（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Sharding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允許快速迭代與動態資料結構。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支持文件內嵌結構與陣列類型。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官網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https://www.mongodb.com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github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建立一個帳號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1028" name="Picture 4" descr="Premier contact avec MongoDB et le NoSQL : MongoDB Days Paris">
            <a:extLst>
              <a:ext uri="{FF2B5EF4-FFF2-40B4-BE49-F238E27FC236}">
                <a16:creationId xmlns:a16="http://schemas.microsoft.com/office/drawing/2014/main" id="{5710DFBC-3190-4261-A3DA-494A56CF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8420100"/>
            <a:ext cx="46291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5EC8D17-DD9D-4444-85AB-CD7A23F2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0" y="5305157"/>
            <a:ext cx="10965459" cy="49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6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【project】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他預設會有一個專案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，那也可以自行建立一個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A386AE-5C9A-42BD-824C-71C48570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086100"/>
            <a:ext cx="8141928" cy="670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2A81E-C73A-4BE6-A046-8D37253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9" y="3106569"/>
            <a:ext cx="973114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【cluster】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之後，接下來要建立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的感覺比較像是節點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或是伺服器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，讓你可以從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去進行資料庫操作。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2725400" y="9659653"/>
            <a:ext cx="1754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</a:rPr>
              <a:t>設定伺服器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EE70E2-676E-4B90-B96E-1E07794C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3622709"/>
            <a:ext cx="9320661" cy="589024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4525C41-A786-4E88-858C-968AB592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9" y="3622709"/>
            <a:ext cx="6947288" cy="58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4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&lt;h1&gt;Hello, &lt;%= name %&gt;!&lt;/h1&gt;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條件渲染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迴圈渲染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8B89A7-5D5E-4604-B2E4-917D1898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67100"/>
            <a:ext cx="7239000" cy="29063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FDA781-4D33-49CA-9C33-9183CF67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952686"/>
            <a:ext cx="7239000" cy="27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1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：在命名與配置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後，會先預設新增一個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database 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：選擇連結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drivers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：他就會交你安裝指令以及預設程式碼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E568F-001F-4CAA-B14E-9CFA9CD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648356"/>
            <a:ext cx="7504834" cy="64016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980911-C37B-404A-A39B-4D43DFA64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22" y="3622956"/>
            <a:ext cx="6299732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6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：在命名與配置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後，會先預設新增一個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database 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：選擇連結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drivers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：他就會交你安裝指令以及預設程式碼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D51CEF-2F74-4527-9D60-3EF79409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99" y="2400300"/>
            <a:ext cx="9407215" cy="77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5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下新增其他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【database access】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285498-F6C6-4BF8-BAAB-F4934C6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016620"/>
            <a:ext cx="16412273" cy="71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4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命名完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帳密後，需要選擇新用戶的權限。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Atlas Admin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：擁有最高的管理權限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可管理整個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and Write to Any Database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：可以讀寫數據，但不能管理使用者，以及對資料表的操作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Only Read Any Database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B203CF-812F-4425-8D84-C995491D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2769"/>
            <a:ext cx="8708488" cy="60602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5670DA-3E1B-42EB-8A7B-E84CE155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56" y="3594558"/>
            <a:ext cx="8418244" cy="65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1270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在程式碼中聯接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中，資料表其實是稱為集合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(Collection)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在專案中建立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，負責處裡資料庫連接相關工作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mongoDP_v01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934380-57EB-42B0-AA56-91BE9276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11263"/>
            <a:ext cx="12620088" cy="95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7390335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在程式碼中聯接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確認在執行之後，終端有輸出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Pinged your deployment. You successfully connected to MongoDB!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2164C8-2B31-41D0-B3B2-A022F07E4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3"/>
          <a:stretch/>
        </p:blipFill>
        <p:spPr>
          <a:xfrm>
            <a:off x="7772399" y="971219"/>
            <a:ext cx="10449689" cy="92047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2323B92-954F-4E41-BCA3-420C99D8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2" y="9410700"/>
            <a:ext cx="7390335" cy="7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3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565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接下來要先修改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connectDB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需要確保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connectDB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不會每次都關閉連線，這樣才能持續使用連線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mongoDP_v02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E5A2D6-B5EA-44FD-8BEA-6A9066D6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56" y="800100"/>
            <a:ext cx="10150928" cy="93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6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users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名稱就是資料表名稱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C39104-4E69-43BE-8927-45FF5552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7" b="3210"/>
          <a:stretch/>
        </p:blipFill>
        <p:spPr>
          <a:xfrm>
            <a:off x="8238169" y="3543300"/>
            <a:ext cx="10049831" cy="57231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5905B2-54C2-471A-9622-4C1ED0F8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b="46501"/>
          <a:stretch/>
        </p:blipFill>
        <p:spPr>
          <a:xfrm>
            <a:off x="68258" y="3543300"/>
            <a:ext cx="8068310" cy="5545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D44DDD-5EB4-438F-9770-6E4B63BE80FB}"/>
              </a:ext>
            </a:extLst>
          </p:cNvPr>
          <p:cNvSpPr/>
          <p:nvPr/>
        </p:nvSpPr>
        <p:spPr>
          <a:xfrm>
            <a:off x="8949870" y="3771900"/>
            <a:ext cx="9071430" cy="396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419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D6803-25F4-42D0-A5A1-11C5F917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5" y="2425790"/>
            <a:ext cx="7468199" cy="2057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056915-0865-4C91-A984-238825C2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072409"/>
            <a:ext cx="9687820" cy="7758893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170B267D-E5AD-49B5-A306-B3F75A9034B5}"/>
              </a:ext>
            </a:extLst>
          </p:cNvPr>
          <p:cNvSpPr txBox="1"/>
          <p:nvPr/>
        </p:nvSpPr>
        <p:spPr>
          <a:xfrm>
            <a:off x="206912" y="1802604"/>
            <a:ext cx="65532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5200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上新增一筆資料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AA2002-D536-470D-B753-0F6A5DC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404226"/>
            <a:ext cx="12482244" cy="5432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23CB7C-6546-4372-A905-EBE5419A8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0"/>
          <a:stretch/>
        </p:blipFill>
        <p:spPr>
          <a:xfrm>
            <a:off x="12877800" y="2429626"/>
            <a:ext cx="4936404" cy="7427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2D5605-5402-4FBD-9CCC-DE2F2DCB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97" y="7942877"/>
            <a:ext cx="7069059" cy="13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結合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模板引擎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(EJS)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A3F6B3-5884-429B-A968-73F747729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" y="2203800"/>
            <a:ext cx="17715849" cy="463215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48E83EB-E087-498D-BF0F-F9677033A942}"/>
              </a:ext>
            </a:extLst>
          </p:cNvPr>
          <p:cNvSpPr txBox="1"/>
          <p:nvPr/>
        </p:nvSpPr>
        <p:spPr>
          <a:xfrm>
            <a:off x="217754" y="1691609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Ejs_v02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6E6EB5-1B9D-46CF-9EAB-41EF97F4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1" y="4721128"/>
            <a:ext cx="3854410" cy="46368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89CFE0-290B-4E8A-A1B1-5E733480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6" y="6325346"/>
            <a:ext cx="7790037" cy="39235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35124F-C7EC-4EB4-9F0C-417A48A89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219" y="6637474"/>
            <a:ext cx="3982329" cy="36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2A322E-E3E2-40C8-A8D8-149395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6" y="2391526"/>
            <a:ext cx="11799126" cy="73316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3BE8EB-49F5-4FB7-A195-93CDDDDD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-213525"/>
            <a:ext cx="6041488" cy="103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75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findOne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C7F28-C57A-458F-9DEC-474F1800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968608"/>
            <a:ext cx="8782118" cy="62134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9FB429-E71F-4478-8BEF-98FEDC1A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999331"/>
            <a:ext cx="5868219" cy="20195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EEB4A2-39AB-4946-B448-E4DB299A6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143499"/>
            <a:ext cx="864293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(find)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額外還有一些條件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限制數量、排序等，再問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大大即可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390413-6C3F-488D-A996-4704D243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51514"/>
            <a:ext cx="9866856" cy="53257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5D158F-9101-4496-94D8-CAF5ED81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879" y="3551514"/>
            <a:ext cx="7922774" cy="46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4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可以搭配一些專門處理陣列的操作符去做使用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$set: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用於更新指定欄位的值（若欄位不存在則新增）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242B9-E430-4BED-8755-4D142105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1552"/>
            <a:ext cx="14768935" cy="58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updateMany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可以搭配一些專門處理陣列的操作符去做使用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$set: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用於更新指定欄位的值（若欄位不存在則新增）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9A994-9290-4E8C-AF95-70C7548C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121551"/>
            <a:ext cx="15382365" cy="60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4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針對某筆資料中的嵌套欄位，也可以使用專門處理陣列的操作符（如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addToSet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把整個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替換掉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中新增一項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7665E-A137-4C3C-9AB9-87FF5CF9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109" y="2955908"/>
            <a:ext cx="4853721" cy="2187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843688-01A4-4147-A470-3E5A9783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3544471"/>
            <a:ext cx="10211164" cy="28182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50AC86-ABC8-4A21-81A7-4D42B7281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6913094"/>
            <a:ext cx="10399756" cy="3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4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針對某筆資料中的嵌套欄位，也可以使用專門處理陣列的操作符（如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addToSet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移除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陣列中的特定值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修改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陣列中的特定元素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7665E-A137-4C3C-9AB9-87FF5CF9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109" y="2955908"/>
            <a:ext cx="4853721" cy="2187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843688-01A4-4147-A470-3E5A9783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42" y="3519002"/>
            <a:ext cx="8804635" cy="29120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50AC86-ABC8-4A21-81A7-4D42B7281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42" y="6925383"/>
            <a:ext cx="12299234" cy="32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3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FCD1D5-9876-4C44-8D04-5B306FE3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94008"/>
            <a:ext cx="10513283" cy="48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23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deleteMany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age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的所有文件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972F60-A338-4CC5-807F-E8609F5F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19071"/>
            <a:ext cx="11713110" cy="51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1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35A265-1F4B-4355-83A0-E129D50E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968608"/>
            <a:ext cx="8403798" cy="4689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10E11-BC62-46AA-9A86-0CC73C1ADFE2}"/>
              </a:ext>
            </a:extLst>
          </p:cNvPr>
          <p:cNvSpPr txBox="1"/>
          <p:nvPr/>
        </p:nvSpPr>
        <p:spPr>
          <a:xfrm>
            <a:off x="8999369" y="2362554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刪除整個集合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類似刪除整張資料表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68D38B-E69D-4B2B-974C-22FC619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968608"/>
            <a:ext cx="8647826" cy="46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D936DC-E34E-4C11-AC51-B9476436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2412"/>
            <a:ext cx="11916944" cy="31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32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658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運作原理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DE2779-EF0B-4752-A238-50E361177206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21FD7-2BC5-4081-835D-31F7B233D846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C4C7F2-C208-47E0-8887-3962B34FA84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2B0C8D-1F3A-49D6-8F35-28006DB671F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984292-F30F-40B8-841B-FBC4C7467BB7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F248A3-CE42-46F8-8E83-C7BCBD5503AB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EA1867-C5F2-4D8C-B12E-91CD46DAD12A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328564-AF43-4844-A4D6-58819D696A1C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69C10-7319-4B23-B7CE-129F6FBED40D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3F4FE0-156E-42C3-BF05-8ABF5EFCA482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BAB0-E1AC-4E7B-B421-3DC3620B8A04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755A72-D1EE-4854-A014-40FF3845C487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64D5CC-A0AB-4E79-AA25-88FB10A6CE8A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356714-9B13-4825-8BD3-EFBF99F955E4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105AF6-C645-462D-A021-B3CC8F0681A4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36161-D764-4DC9-A349-C437FDF54BAA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708FB-50BA-460E-AA51-AE3D80341A2D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3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E4C2E24-AE76-4D9E-AFE1-07702C993B1E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【SQL】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適用於結構化資料，數據表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(Tables)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和關聯。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Oracle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適用場景：資料結構清晰且穩定。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需要強一致性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如銀行交易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F6EC5-B141-424C-A816-2A16AB58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58" y="4077033"/>
            <a:ext cx="13110030" cy="60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0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 vs NoSQL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E4C2E24-AE76-4D9E-AFE1-07702C993B1E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【NoSQL】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適用於非結構化或動態結構資料，無需固定模式。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Firebase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Cassandra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適用場景：資料結構經常變化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如社交媒體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高度分散式系統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如雲端儲存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7A047C-A17D-44A5-AB70-4119EBA3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3556"/>
            <a:ext cx="12747088" cy="60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8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資料庫，屬於 關聯式資料庫管理系統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(RDBMS)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的範疇。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它有一些獨特的特性，使其與其他常見的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MySQL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PostgreSQL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）有所不同。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輕量級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(Lightweight)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是一個嵌入式資料庫，整個資料庫引擎由一個單一檔案組成，無需伺服器支持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基於文件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(File-Based)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將所有數據存儲在單個檔案中，這與傳統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資料庫需要伺服器和多個數據文件不同。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資料庫文件可以方便地移植到其他系統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無伺服器架構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(Serverless)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：不需要安裝和管理伺服器進程，每個應用程式可以直接讀寫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資料庫文件。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  <p:pic>
        <p:nvPicPr>
          <p:cNvPr id="4098" name="Picture 2" descr="sqlite 的圖片結果">
            <a:extLst>
              <a:ext uri="{FF2B5EF4-FFF2-40B4-BE49-F238E27FC236}">
                <a16:creationId xmlns:a16="http://schemas.microsoft.com/office/drawing/2014/main" id="{FB420B4E-DFA2-4ED5-99C8-073A55DD4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0" b="14022"/>
          <a:stretch/>
        </p:blipFill>
        <p:spPr bwMode="auto">
          <a:xfrm>
            <a:off x="12112106" y="7498046"/>
            <a:ext cx="5959994" cy="278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2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套件比較：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數據庫交互的庫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sqlite3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基於回調函數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(callback)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的非同步模型，支持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（需要額外包裝）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因為是非同步設計，適合處理多用戶請求或高並發的應用場景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被更廣泛使用，文檔豐富。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需要編譯，對系統依賴性更強。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better-sqlite3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，設計簡潔。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使用同步方式處理數據庫操作，代碼更清晰，但在高並發場景下可能需要小心性能問題。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預編譯，安裝過程更簡單。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相比之下，社區規模較小，但文檔質量很高。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427545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23183</TotalTime>
  <Words>1598</Words>
  <Application>Microsoft Office PowerPoint</Application>
  <PresentationFormat>自訂</PresentationFormat>
  <Paragraphs>228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566</cp:revision>
  <dcterms:created xsi:type="dcterms:W3CDTF">2006-08-16T00:00:00Z</dcterms:created>
  <dcterms:modified xsi:type="dcterms:W3CDTF">2025-01-11T08:00:33Z</dcterms:modified>
  <dc:identifier>DAGRTmEneC4</dc:identifier>
</cp:coreProperties>
</file>